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345" r:id="rId3"/>
    <p:sldId id="380" r:id="rId4"/>
    <p:sldId id="340" r:id="rId5"/>
    <p:sldId id="343" r:id="rId6"/>
    <p:sldId id="392" r:id="rId7"/>
    <p:sldId id="347" r:id="rId8"/>
    <p:sldId id="381" r:id="rId9"/>
    <p:sldId id="391" r:id="rId10"/>
    <p:sldId id="382" r:id="rId11"/>
    <p:sldId id="369" r:id="rId12"/>
    <p:sldId id="375" r:id="rId13"/>
    <p:sldId id="377" r:id="rId14"/>
    <p:sldId id="396" r:id="rId15"/>
    <p:sldId id="384" r:id="rId16"/>
    <p:sldId id="372" r:id="rId17"/>
    <p:sldId id="385" r:id="rId18"/>
    <p:sldId id="386" r:id="rId19"/>
    <p:sldId id="394" r:id="rId20"/>
    <p:sldId id="388" r:id="rId21"/>
    <p:sldId id="389" r:id="rId22"/>
    <p:sldId id="373" r:id="rId23"/>
    <p:sldId id="351" r:id="rId24"/>
    <p:sldId id="393" r:id="rId25"/>
    <p:sldId id="390" r:id="rId26"/>
    <p:sldId id="366" r:id="rId27"/>
    <p:sldId id="365" r:id="rId28"/>
    <p:sldId id="379" r:id="rId29"/>
    <p:sldId id="395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3" autoAdjust="0"/>
    <p:restoredTop sz="86330" autoAdjust="0"/>
  </p:normalViewPr>
  <p:slideViewPr>
    <p:cSldViewPr snapToGrid="0">
      <p:cViewPr varScale="1">
        <p:scale>
          <a:sx n="97" d="100"/>
          <a:sy n="97" d="100"/>
        </p:scale>
        <p:origin x="1229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</dgm:pt>
  </dgm:ptLst>
  <dgm:cxnLst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1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발생현황 및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모기매개 감염병</a:t>
            </a:r>
            <a:endParaRPr lang="en-US" altLang="ko-KR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000" dirty="0"/>
              <a:t>현재는 서울특별시와 인천광역시에서만 원격모기감시장비</a:t>
            </a:r>
            <a:r>
              <a:rPr lang="en-US" altLang="ko-KR" sz="1000" dirty="0"/>
              <a:t>(Digital Mosquito Monitoring System, DMS)</a:t>
            </a:r>
            <a:r>
              <a:rPr lang="ko-KR" altLang="en-US" sz="1000" dirty="0"/>
              <a:t>를 운영 중이지만</a:t>
            </a:r>
            <a:r>
              <a:rPr lang="en-US" altLang="ko-KR" sz="1000" dirty="0"/>
              <a:t>,</a:t>
            </a:r>
          </a:p>
          <a:p>
            <a:pPr marL="158750" indent="0">
              <a:buNone/>
            </a:pPr>
            <a:r>
              <a:rPr lang="en-US" altLang="ko-KR" sz="1000" dirty="0"/>
              <a:t>2021</a:t>
            </a:r>
            <a:r>
              <a:rPr lang="ko-KR" altLang="en-US" sz="1000" dirty="0"/>
              <a:t>년에는 보다 신속한 </a:t>
            </a:r>
            <a:r>
              <a:rPr lang="ko-KR" altLang="en-US" sz="1000" dirty="0" err="1"/>
              <a:t>매개모기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감시결과를</a:t>
            </a:r>
            <a:r>
              <a:rPr lang="ko-KR" altLang="en-US" sz="1000" dirty="0"/>
              <a:t> 획득하기 위하여 </a:t>
            </a:r>
            <a:r>
              <a:rPr lang="en-US" altLang="ko-KR" sz="1000" dirty="0"/>
              <a:t>DMS</a:t>
            </a:r>
            <a:r>
              <a:rPr lang="ko-KR" altLang="en-US" sz="1000" dirty="0"/>
              <a:t>를 통해</a:t>
            </a:r>
          </a:p>
          <a:p>
            <a:pPr marL="158750" indent="0">
              <a:buNone/>
            </a:pPr>
            <a:r>
              <a:rPr lang="ko-KR" altLang="en-US" sz="1000" dirty="0"/>
              <a:t>위험지역의 일일모기감시체계를 활용하여 매개체감시를 수행할 계획</a:t>
            </a:r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5D821E5-CAB0-49A3-8DE4-8AA04169EDA4}"/>
              </a:ext>
            </a:extLst>
          </p:cNvPr>
          <p:cNvGrpSpPr/>
          <p:nvPr/>
        </p:nvGrpSpPr>
        <p:grpSpPr>
          <a:xfrm>
            <a:off x="1037081" y="1231210"/>
            <a:ext cx="7069837" cy="2988811"/>
            <a:chOff x="884172" y="1250686"/>
            <a:chExt cx="7069837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884172" y="1250686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temp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rain_per_day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accum_rain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wind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humidity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sunshine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7" name="사각형: 잘린 대각선 방향 모서리 6">
              <a:extLst>
                <a:ext uri="{FF2B5EF4-FFF2-40B4-BE49-F238E27FC236}">
                  <a16:creationId xmlns:a16="http://schemas.microsoft.com/office/drawing/2014/main" id="{AC72C4A9-B16E-47D0-A6E5-9C080660AF1B}"/>
                </a:ext>
              </a:extLst>
            </p:cNvPr>
            <p:cNvSpPr/>
            <p:nvPr/>
          </p:nvSpPr>
          <p:spPr>
            <a:xfrm>
              <a:off x="4427462" y="2138400"/>
              <a:ext cx="1549190" cy="866696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LGBM</a:t>
              </a: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max_depth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=7, 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n_estimators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=50)</a:t>
              </a:r>
              <a:endParaRPr lang="ko-KR" altLang="en-US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A35938-9E98-49A5-A85A-A5AD5F1FA250}"/>
                </a:ext>
              </a:extLst>
            </p:cNvPr>
            <p:cNvSpPr txBox="1"/>
            <p:nvPr/>
          </p:nvSpPr>
          <p:spPr>
            <a:xfrm>
              <a:off x="2861529" y="2202417"/>
              <a:ext cx="10470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유충의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 기간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반영</a:t>
              </a: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396672" y="2419349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90A5B549-31C1-4787-A45A-CE291EA67685}"/>
                </a:ext>
              </a:extLst>
            </p:cNvPr>
            <p:cNvSpPr/>
            <p:nvPr/>
          </p:nvSpPr>
          <p:spPr>
            <a:xfrm>
              <a:off x="3962605" y="2419348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030646" y="2419347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8C8FBE-0D8A-46BF-8456-AC9F608C5334}"/>
                </a:ext>
              </a:extLst>
            </p:cNvPr>
            <p:cNvGrpSpPr/>
            <p:nvPr/>
          </p:nvGrpSpPr>
          <p:grpSpPr>
            <a:xfrm>
              <a:off x="6495503" y="1347499"/>
              <a:ext cx="1458506" cy="2448495"/>
              <a:chOff x="6499807" y="1674345"/>
              <a:chExt cx="1458506" cy="244849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A780E48-4FBB-40B1-AFC6-0710147A89B7}"/>
                  </a:ext>
                </a:extLst>
              </p:cNvPr>
              <p:cNvSpPr/>
              <p:nvPr/>
            </p:nvSpPr>
            <p:spPr>
              <a:xfrm>
                <a:off x="6499807" y="2161782"/>
                <a:ext cx="1458506" cy="1307366"/>
              </a:xfrm>
              <a:prstGeom prst="roundRect">
                <a:avLst>
                  <a:gd name="adj" fmla="val 13212"/>
                </a:avLst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mosquito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06B841C-CA22-46A2-BC7B-FE7BCB420B52}"/>
                  </a:ext>
                </a:extLst>
              </p:cNvPr>
              <p:cNvSpPr/>
              <p:nvPr/>
            </p:nvSpPr>
            <p:spPr>
              <a:xfrm>
                <a:off x="6499807" y="1674345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목표변수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F9A63D3-39D2-410B-AAB4-BC5163C7BF04}"/>
                  </a:ext>
                </a:extLst>
              </p:cNvPr>
              <p:cNvSpPr/>
              <p:nvPr/>
            </p:nvSpPr>
            <p:spPr>
              <a:xfrm>
                <a:off x="6499807" y="3753508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모기지수 개발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3B3339C-E68B-47CB-B313-794E84F933A2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>
              <a:xfrm>
                <a:off x="7229060" y="3469148"/>
                <a:ext cx="0" cy="284360"/>
              </a:xfrm>
              <a:prstGeom prst="line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2FA2261-37CB-4371-B24C-25AFD1BA6660}"/>
              </a:ext>
            </a:extLst>
          </p:cNvPr>
          <p:cNvSpPr/>
          <p:nvPr/>
        </p:nvSpPr>
        <p:spPr>
          <a:xfrm>
            <a:off x="2549581" y="3320942"/>
            <a:ext cx="4044836" cy="5418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모형에 알에서 성충에 이르기까지 모기의 생활사를 반영하기 위해 당일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~6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전의 평균 기온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상대습도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 강수량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일교차 등의 기상자료를 적용</a:t>
            </a:r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이상치가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66946" y="1505319"/>
            <a:ext cx="3832719" cy="2832965"/>
            <a:chOff x="4559300" y="1358809"/>
            <a:chExt cx="4272184" cy="3140282"/>
          </a:xfrm>
        </p:grpSpPr>
        <p:grpSp>
          <p:nvGrpSpPr>
            <p:cNvPr id="13" name="그룹 12"/>
            <p:cNvGrpSpPr/>
            <p:nvPr/>
          </p:nvGrpSpPr>
          <p:grpSpPr>
            <a:xfrm>
              <a:off x="4559300" y="1358809"/>
              <a:ext cx="4272184" cy="3140282"/>
              <a:chOff x="68828" y="1659972"/>
              <a:chExt cx="4414888" cy="347773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b="1367"/>
              <a:stretch/>
            </p:blipFill>
            <p:spPr>
              <a:xfrm>
                <a:off x="68828" y="1659972"/>
                <a:ext cx="4414888" cy="3477731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113727" y="1874520"/>
                <a:ext cx="204533" cy="6400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113727" y="312420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113727" y="3537864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121347" y="416052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7442869" y="3265889"/>
              <a:ext cx="400016" cy="350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6966" y="4261884"/>
            <a:ext cx="3372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다중공선성이 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6188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516144" y="1063052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63052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6A89C9-251F-4905-846B-6589A0D4D984}"/>
              </a:ext>
            </a:extLst>
          </p:cNvPr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</p:spTree>
    <p:extLst>
      <p:ext uri="{BB962C8B-B14F-4D97-AF65-F5344CB8AC3E}">
        <p14:creationId xmlns:p14="http://schemas.microsoft.com/office/powerpoint/2010/main" val="148647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26057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처리와 데이터 결합</a:t>
            </a:r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540045"/>
            <a:ext cx="4520845" cy="32708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446040" y="1643037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45" y="3035930"/>
            <a:ext cx="4458322" cy="1448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662594" y="1039252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02790" y="1037543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/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488240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627372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0" cy="3362056"/>
            <a:chOff x="157029" y="927772"/>
            <a:chExt cx="9305433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08313"/>
              <a:ext cx="2463047" cy="2589928"/>
              <a:chOff x="6603627" y="1402953"/>
              <a:chExt cx="2463047" cy="258992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02953"/>
                <a:ext cx="2463047" cy="25899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1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24" y="419634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934894" y="712811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849087" y="1597105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940624" y="1888731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4001652" y="272568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428670" y="705360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/>
          <p:nvPr/>
        </p:nvCxnSpPr>
        <p:spPr>
          <a:xfrm>
            <a:off x="5562596" y="1228580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1018507" y="3048849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1018507" y="3340275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259954" y="18828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276104" y="2406053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652327" y="1680502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/>
          <p:nvPr/>
        </p:nvCxnSpPr>
        <p:spPr>
          <a:xfrm>
            <a:off x="652328" y="2203721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3947F516-6F56-4B83-9822-36DE0822A07F}"/>
              </a:ext>
            </a:extLst>
          </p:cNvPr>
          <p:cNvSpPr/>
          <p:nvPr/>
        </p:nvSpPr>
        <p:spPr>
          <a:xfrm>
            <a:off x="304801" y="3999346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서울시는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구역에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(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설치해두고 있지만 자치구별이 아닌 서울 전체 합산 모기 데이터만 공개하기 때문에 구별 지리적인 특성을 반영하지 못하였다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녹지나 고도 같은 지리 데이터도 적용할 수 있어서 좀 더 정확한 예측이 가능할 것으로 기대된다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8F858B5D-8890-42A1-9667-D04551E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/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𝒘𝒆𝒂𝒕𝒉𝒆𝒓</m:t>
                          </m:r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𝒆𝒓𝒓𝒐𝒓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blipFill>
                <a:blip r:embed="rId3"/>
                <a:stretch>
                  <a:fillRect t="-45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F7C0951F-E6F5-453D-B374-C21EF3CE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17" y="1231793"/>
            <a:ext cx="2266417" cy="3203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BC99B-CFDA-4E01-A702-571A25007CC9}"/>
              </a:ext>
            </a:extLst>
          </p:cNvPr>
          <p:cNvSpPr txBox="1"/>
          <p:nvPr/>
        </p:nvSpPr>
        <p:spPr>
          <a:xfrm>
            <a:off x="1670401" y="4435684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출처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1A0FF9-5F7F-4AFE-8DA2-3EF4397D8DD2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4603"/>
              </p:ext>
            </p:extLst>
          </p:nvPr>
        </p:nvGraphicFramePr>
        <p:xfrm>
          <a:off x="510540" y="1036320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78899" y="1036320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1" y="3455011"/>
            <a:ext cx="1284629" cy="1284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DFED1-BD69-48D1-ABFE-4F57CF1C8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47311" y="2300904"/>
            <a:ext cx="1201529" cy="11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58C4E4-AFAB-4C92-9927-A387CA3B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454863" y="1018693"/>
            <a:ext cx="1379709" cy="13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531264" y="1631256"/>
            <a:ext cx="2106593" cy="2145266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59156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67444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67444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790511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63125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89332" y="3859105"/>
            <a:ext cx="2736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단계별 시민행동요령을 알려주는 일일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예보서비스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3" t="5222" r="2696" b="4068"/>
          <a:stretch/>
        </p:blipFill>
        <p:spPr>
          <a:xfrm>
            <a:off x="472440" y="541020"/>
            <a:ext cx="8199120" cy="4602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/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63094"/>
              </p:ext>
            </p:extLst>
          </p:nvPr>
        </p:nvGraphicFramePr>
        <p:xfrm>
          <a:off x="876141" y="3243294"/>
          <a:ext cx="7391717" cy="140137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35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파생변수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517983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1586</Words>
  <Application>Microsoft Office PowerPoint</Application>
  <PresentationFormat>화면 슬라이드 쇼(16:9)</PresentationFormat>
  <Paragraphs>368</Paragraphs>
  <Slides>29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12롯데마트드림Bold</vt:lpstr>
      <vt:lpstr>Barlow</vt:lpstr>
      <vt:lpstr>Montserrat</vt:lpstr>
      <vt:lpstr>나눔손글씨 나무정원</vt:lpstr>
      <vt:lpstr>나눔스퀘어</vt:lpstr>
      <vt:lpstr>나눔스퀘어 ExtraBold</vt:lpstr>
      <vt:lpstr>나눔스퀘어_ac ExtraBold</vt:lpstr>
      <vt:lpstr>Arial</vt:lpstr>
      <vt:lpstr>Cambria Math</vt:lpstr>
      <vt:lpstr>Segoe UI Symbol</vt:lpstr>
      <vt:lpstr>Management Consulting Toolkit by Slidesgo</vt:lpstr>
      <vt:lpstr>기후 데이터를 활용한 모기 발생 예보</vt:lpstr>
      <vt:lpstr>1. 프로젝트 개요</vt:lpstr>
      <vt:lpstr>구성원 및 역할</vt:lpstr>
      <vt:lpstr>기후 변화와 모기매체 질병</vt:lpstr>
      <vt:lpstr>모기 발생 요인, 모기채집 방법, 서울시 모기예보</vt:lpstr>
      <vt:lpstr>프로젝트 목표</vt:lpstr>
      <vt:lpstr>2. 프로세싱</vt:lpstr>
      <vt:lpstr>데이터 수집</vt:lpstr>
      <vt:lpstr>PowerPoint 프레젠테이션</vt:lpstr>
      <vt:lpstr>데이터 전처리</vt:lpstr>
      <vt:lpstr>서울특별시 DMS 포집내역</vt:lpstr>
      <vt:lpstr>서울특별시 기후 데이터</vt:lpstr>
      <vt:lpstr>서울특별시 기후 데이터</vt:lpstr>
      <vt:lpstr>서울특별시 기후 데이터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</vt:lpstr>
      <vt:lpstr>기대효과</vt:lpstr>
      <vt:lpstr>기대효과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김형림</cp:lastModifiedBy>
  <cp:revision>176</cp:revision>
  <dcterms:modified xsi:type="dcterms:W3CDTF">2021-07-19T06:35:10Z</dcterms:modified>
</cp:coreProperties>
</file>